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37" r:id="rId1"/>
  </p:sldMasterIdLst>
  <p:notesMasterIdLst>
    <p:notesMasterId r:id="rId13"/>
  </p:notesMasterIdLst>
  <p:handoutMasterIdLst>
    <p:handoutMasterId r:id="rId14"/>
  </p:handoutMasterIdLst>
  <p:sldIdLst>
    <p:sldId id="256" r:id="rId2"/>
    <p:sldId id="258" r:id="rId3"/>
    <p:sldId id="288" r:id="rId4"/>
    <p:sldId id="260" r:id="rId5"/>
    <p:sldId id="284" r:id="rId6"/>
    <p:sldId id="286" r:id="rId7"/>
    <p:sldId id="289" r:id="rId8"/>
    <p:sldId id="263" r:id="rId9"/>
    <p:sldId id="274" r:id="rId10"/>
    <p:sldId id="268" r:id="rId11"/>
    <p:sldId id="259" r:id="rId1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09" autoAdjust="0"/>
    <p:restoredTop sz="84919" autoAdjust="0"/>
  </p:normalViewPr>
  <p:slideViewPr>
    <p:cSldViewPr>
      <p:cViewPr varScale="1">
        <p:scale>
          <a:sx n="72" d="100"/>
          <a:sy n="72" d="100"/>
        </p:scale>
        <p:origin x="1416"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C8B848F-E6EF-45E7-86F1-2F834960A33A}" type="datetimeFigureOut">
              <a:rPr lang="en-US"/>
              <a:pPr>
                <a:defRPr/>
              </a:pPr>
              <a:t>5/19/2020</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2B0532E-C35A-4C2C-BCB2-D86EFB1FF4D8}" type="slidenum">
              <a:rPr lang="en-US"/>
              <a:pPr>
                <a:defRPr/>
              </a:pPr>
              <a:t>‹#›</a:t>
            </a:fld>
            <a:endParaRPr lang="en-US"/>
          </a:p>
        </p:txBody>
      </p:sp>
    </p:spTree>
    <p:extLst>
      <p:ext uri="{BB962C8B-B14F-4D97-AF65-F5344CB8AC3E}">
        <p14:creationId xmlns:p14="http://schemas.microsoft.com/office/powerpoint/2010/main" val="374876852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C64AE34-5929-4F2E-ABB8-FFDA5F4E87DB}" type="datetimeFigureOut">
              <a:rPr lang="en-US"/>
              <a:pPr>
                <a:defRPr/>
              </a:pPr>
              <a:t>5/19/2020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78CCB8F-3341-4105-8F94-F2707F95126C}" type="slidenum">
              <a:rPr lang="en-US"/>
              <a:pPr>
                <a:defRPr/>
              </a:pPr>
              <a:t>‹#›</a:t>
            </a:fld>
            <a:endParaRPr lang="en-US"/>
          </a:p>
        </p:txBody>
      </p:sp>
    </p:spTree>
    <p:extLst>
      <p:ext uri="{BB962C8B-B14F-4D97-AF65-F5344CB8AC3E}">
        <p14:creationId xmlns:p14="http://schemas.microsoft.com/office/powerpoint/2010/main" val="157997417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heritagehs-student-services.weebly.com/summer-opportunities.htm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843207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TT</a:t>
            </a:r>
          </a:p>
        </p:txBody>
      </p:sp>
    </p:spTree>
    <p:extLst>
      <p:ext uri="{BB962C8B-B14F-4D97-AF65-F5344CB8AC3E}">
        <p14:creationId xmlns:p14="http://schemas.microsoft.com/office/powerpoint/2010/main" val="1063821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TT</a:t>
            </a:r>
          </a:p>
        </p:txBody>
      </p:sp>
    </p:spTree>
    <p:extLst>
      <p:ext uri="{BB962C8B-B14F-4D97-AF65-F5344CB8AC3E}">
        <p14:creationId xmlns:p14="http://schemas.microsoft.com/office/powerpoint/2010/main" val="1582821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LW to introduce M.</a:t>
            </a:r>
            <a:r>
              <a:rPr lang="en-US" baseline="0" dirty="0"/>
              <a:t> Lair</a:t>
            </a:r>
            <a:endParaRPr lang="en-US" dirty="0"/>
          </a:p>
        </p:txBody>
      </p:sp>
    </p:spTree>
    <p:extLst>
      <p:ext uri="{BB962C8B-B14F-4D97-AF65-F5344CB8AC3E}">
        <p14:creationId xmlns:p14="http://schemas.microsoft.com/office/powerpoint/2010/main" val="1427759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TT</a:t>
            </a:r>
          </a:p>
        </p:txBody>
      </p:sp>
    </p:spTree>
    <p:extLst>
      <p:ext uri="{BB962C8B-B14F-4D97-AF65-F5344CB8AC3E}">
        <p14:creationId xmlns:p14="http://schemas.microsoft.com/office/powerpoint/2010/main" val="4071845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LW:</a:t>
            </a:r>
          </a:p>
          <a:p>
            <a:r>
              <a:rPr lang="en-US" sz="1200" b="0" i="0" kern="1200" dirty="0">
                <a:solidFill>
                  <a:schemeClr val="tx1"/>
                </a:solidFill>
                <a:effectLst/>
                <a:latin typeface="+mn-lt"/>
                <a:ea typeface="+mn-ea"/>
                <a:cs typeface="+mn-cs"/>
              </a:rPr>
              <a:t>The ACT measures achievement related to high school curricula, while the SAT measures general verbal and quantitative reasoning.</a:t>
            </a:r>
            <a:endParaRPr lang="en-US" baseline="0" dirty="0"/>
          </a:p>
          <a:p>
            <a:endParaRPr lang="en-US" baseline="0" dirty="0"/>
          </a:p>
          <a:p>
            <a:endParaRPr lang="en-US" baseline="0" dirty="0"/>
          </a:p>
          <a:p>
            <a:r>
              <a:rPr lang="en-US" sz="1200" b="0" i="0" kern="1200" dirty="0">
                <a:solidFill>
                  <a:schemeClr val="tx1"/>
                </a:solidFill>
                <a:effectLst/>
                <a:latin typeface="+mn-lt"/>
                <a:ea typeface="+mn-ea"/>
                <a:cs typeface="+mn-cs"/>
              </a:rPr>
              <a:t>Many colleges use the </a:t>
            </a:r>
            <a:r>
              <a:rPr lang="en-US" sz="1200" b="1" i="0" u="sng" kern="1200" dirty="0">
                <a:solidFill>
                  <a:schemeClr val="tx1"/>
                </a:solidFill>
                <a:effectLst/>
                <a:latin typeface="+mn-lt"/>
                <a:ea typeface="+mn-ea"/>
                <a:cs typeface="+mn-cs"/>
              </a:rPr>
              <a:t>Subject Tests </a:t>
            </a:r>
            <a:r>
              <a:rPr lang="en-US" sz="1200" b="0" i="0" kern="1200" dirty="0">
                <a:solidFill>
                  <a:schemeClr val="tx1"/>
                </a:solidFill>
                <a:effectLst/>
                <a:latin typeface="+mn-lt"/>
                <a:ea typeface="+mn-ea"/>
                <a:cs typeface="+mn-cs"/>
              </a:rPr>
              <a:t>for admission, for course placement, and to advise students about course selection. Used in combination with other background information (your high school record, scores from other tests like the SAT Reasoning Test, teacher recommendations, etc.), they provide a dependable measure of your academic achievement and are a good predictor of future performance.</a:t>
            </a:r>
            <a:br>
              <a:rPr lang="en-US" dirty="0"/>
            </a:br>
            <a:br>
              <a:rPr lang="en-US" dirty="0"/>
            </a:br>
            <a:r>
              <a:rPr lang="en-US" sz="1200" b="0" i="0" kern="1200" dirty="0">
                <a:solidFill>
                  <a:schemeClr val="tx1"/>
                </a:solidFill>
                <a:effectLst/>
                <a:latin typeface="+mn-lt"/>
                <a:ea typeface="+mn-ea"/>
                <a:cs typeface="+mn-cs"/>
              </a:rPr>
              <a:t>Some colleges specify the Subject Tests they require for admission or placement; others allow applicants to choose which tests to take. All Subject Tests are one-hour, multiple-choice tests</a:t>
            </a:r>
            <a:endParaRPr lang="en-US" dirty="0"/>
          </a:p>
        </p:txBody>
      </p:sp>
    </p:spTree>
    <p:extLst>
      <p:ext uri="{BB962C8B-B14F-4D97-AF65-F5344CB8AC3E}">
        <p14:creationId xmlns:p14="http://schemas.microsoft.com/office/powerpoint/2010/main" val="2471886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LW</a:t>
            </a:r>
          </a:p>
        </p:txBody>
      </p:sp>
    </p:spTree>
    <p:extLst>
      <p:ext uri="{BB962C8B-B14F-4D97-AF65-F5344CB8AC3E}">
        <p14:creationId xmlns:p14="http://schemas.microsoft.com/office/powerpoint/2010/main" val="2462159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LW</a:t>
            </a:r>
          </a:p>
          <a:p>
            <a:endParaRPr lang="en-US" dirty="0"/>
          </a:p>
          <a:p>
            <a:r>
              <a:rPr lang="en-US" baseline="0" dirty="0"/>
              <a:t>matching activities to goals- i.e. science clubs/activities for Gov School and NCSSM, Engineering </a:t>
            </a:r>
            <a:r>
              <a:rPr lang="en-US" baseline="0" dirty="0" err="1"/>
              <a:t>prgms</a:t>
            </a:r>
            <a:r>
              <a:rPr lang="en-US" baseline="0" dirty="0"/>
              <a:t>, etc.</a:t>
            </a:r>
          </a:p>
          <a:p>
            <a:pPr marL="274320" indent="-274320" eaLnBrk="1" fontAlgn="auto" hangingPunct="1">
              <a:spcBef>
                <a:spcPts val="580"/>
              </a:spcBef>
              <a:spcAft>
                <a:spcPts val="0"/>
              </a:spcAft>
              <a:buFont typeface="Wingdings 2"/>
              <a:buNone/>
              <a:defRPr/>
            </a:pPr>
            <a:r>
              <a:rPr lang="en-US" dirty="0"/>
              <a:t>Extracurricular Activities</a:t>
            </a:r>
          </a:p>
          <a:p>
            <a:pPr marL="274320" indent="-274320" eaLnBrk="1" fontAlgn="auto" hangingPunct="1">
              <a:spcBef>
                <a:spcPts val="580"/>
              </a:spcBef>
              <a:spcAft>
                <a:spcPts val="0"/>
              </a:spcAft>
              <a:buFont typeface="Arial" pitchFamily="34" charset="0"/>
              <a:buNone/>
              <a:defRPr/>
            </a:pPr>
            <a:r>
              <a:rPr lang="en-US" dirty="0"/>
              <a:t>		*School Extracurricular Activities</a:t>
            </a:r>
          </a:p>
          <a:p>
            <a:pPr marL="274320" indent="-274320" eaLnBrk="1" fontAlgn="auto" hangingPunct="1">
              <a:spcBef>
                <a:spcPts val="580"/>
              </a:spcBef>
              <a:spcAft>
                <a:spcPts val="0"/>
              </a:spcAft>
              <a:buFont typeface="Arial" pitchFamily="34" charset="0"/>
              <a:buNone/>
              <a:defRPr/>
            </a:pPr>
            <a:r>
              <a:rPr lang="en-US" dirty="0"/>
              <a:t>		*Outside of School – community service, 	 	      	     	employment, outside organizations</a:t>
            </a:r>
          </a:p>
          <a:p>
            <a:pPr marL="274320" indent="-274320" eaLnBrk="1" fontAlgn="auto" hangingPunct="1">
              <a:spcBef>
                <a:spcPts val="580"/>
              </a:spcBef>
              <a:spcAft>
                <a:spcPts val="0"/>
              </a:spcAft>
              <a:buFont typeface="Arial" pitchFamily="34" charset="0"/>
              <a:buNone/>
              <a:defRPr/>
            </a:pPr>
            <a:r>
              <a:rPr lang="en-US" dirty="0"/>
              <a:t>		*Leadership: Quality v. Quantity</a:t>
            </a:r>
          </a:p>
          <a:p>
            <a:pPr marL="274320" indent="-274320" eaLnBrk="1" fontAlgn="auto" hangingPunct="1">
              <a:spcBef>
                <a:spcPts val="580"/>
              </a:spcBef>
              <a:spcAft>
                <a:spcPts val="0"/>
              </a:spcAft>
              <a:buFont typeface="Arial" pitchFamily="34" charset="0"/>
              <a:buNone/>
              <a:defRPr/>
            </a:pPr>
            <a:r>
              <a:rPr lang="en-US" dirty="0"/>
              <a:t>Extra Opportunities</a:t>
            </a:r>
          </a:p>
          <a:p>
            <a:pPr marL="274320" indent="-274320" eaLnBrk="1" fontAlgn="auto" hangingPunct="1">
              <a:spcBef>
                <a:spcPts val="580"/>
              </a:spcBef>
              <a:spcAft>
                <a:spcPts val="0"/>
              </a:spcAft>
              <a:buFont typeface="Arial" pitchFamily="34" charset="0"/>
              <a:buNone/>
              <a:defRPr/>
            </a:pPr>
            <a:r>
              <a:rPr lang="en-US" dirty="0"/>
              <a:t>		*School year – NCSSM-10</a:t>
            </a:r>
            <a:r>
              <a:rPr lang="en-US" baseline="30000" dirty="0"/>
              <a:t>th</a:t>
            </a:r>
            <a:r>
              <a:rPr lang="en-US" dirty="0"/>
              <a:t> grade</a:t>
            </a:r>
          </a:p>
          <a:p>
            <a:pPr marL="274320" indent="-274320" eaLnBrk="1" fontAlgn="auto" hangingPunct="1">
              <a:spcBef>
                <a:spcPts val="580"/>
              </a:spcBef>
              <a:spcAft>
                <a:spcPts val="0"/>
              </a:spcAft>
              <a:buFont typeface="Arial" pitchFamily="34" charset="0"/>
              <a:buNone/>
              <a:defRPr/>
            </a:pPr>
            <a:r>
              <a:rPr lang="en-US" dirty="0"/>
              <a:t>		*Summer programs – Governor’s School, HOBY-10th, 	  	      	    Summer Ventures in Science and Math</a:t>
            </a:r>
          </a:p>
          <a:p>
            <a:pPr marL="274320" indent="-274320" eaLnBrk="1" fontAlgn="auto" hangingPunct="1">
              <a:spcBef>
                <a:spcPts val="580"/>
              </a:spcBef>
              <a:spcAft>
                <a:spcPts val="0"/>
              </a:spcAft>
              <a:buFont typeface="Arial" pitchFamily="34" charset="0"/>
              <a:buNone/>
              <a:defRPr/>
            </a:pPr>
            <a:r>
              <a:rPr lang="en-US" dirty="0"/>
              <a:t>		 *Check this link for more summer opportunities:  </a:t>
            </a:r>
            <a:r>
              <a:rPr lang="en-US" dirty="0">
                <a:hlinkClick r:id="rId3"/>
              </a:rPr>
              <a:t>http://heritagehs-student-services.weebly.com/summer-opportunities.html</a:t>
            </a:r>
            <a:endParaRPr lang="en-US" dirty="0"/>
          </a:p>
          <a:p>
            <a:endParaRPr lang="en-US" dirty="0"/>
          </a:p>
        </p:txBody>
      </p:sp>
    </p:spTree>
    <p:extLst>
      <p:ext uri="{BB962C8B-B14F-4D97-AF65-F5344CB8AC3E}">
        <p14:creationId xmlns:p14="http://schemas.microsoft.com/office/powerpoint/2010/main" val="4284393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41434801-D413-42E9-82E3-78A76AED74CF}" type="datetime1">
              <a:rPr lang="en-US" smtClean="0"/>
              <a:t>5/19/2020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9536D7E-1F94-405A-97EF-BB9F859DC982}" type="slidenum">
              <a:rPr lang="en-US" smtClean="0"/>
              <a:pPr>
                <a:defRPr/>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33721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A98F2E6-0C48-427F-83AB-53B9667A4295}" type="datetime1">
              <a:rPr lang="en-US" smtClean="0"/>
              <a:t>5/19/2020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8905F7-0F72-4EE5-9F9E-3167A0447F05}" type="slidenum">
              <a:rPr lang="en-US" smtClean="0"/>
              <a:pPr>
                <a:defRPr/>
              </a:pPr>
              <a:t>‹#›</a:t>
            </a:fld>
            <a:endParaRPr lang="en-US" dirty="0"/>
          </a:p>
        </p:txBody>
      </p:sp>
    </p:spTree>
    <p:extLst>
      <p:ext uri="{BB962C8B-B14F-4D97-AF65-F5344CB8AC3E}">
        <p14:creationId xmlns:p14="http://schemas.microsoft.com/office/powerpoint/2010/main" val="640392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C8B448E-23C8-4321-ABFE-6FC673FAD40E}" type="datetime1">
              <a:rPr lang="en-US" smtClean="0"/>
              <a:t>5/19/2020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71BBBA1-49A3-4AF8-B99C-1A73D719FD45}" type="slidenum">
              <a:rPr lang="en-US" smtClean="0"/>
              <a:pPr>
                <a:defRPr/>
              </a:pPr>
              <a:t>‹#›</a:t>
            </a:fld>
            <a:endParaRPr lang="en-US" dirty="0"/>
          </a:p>
        </p:txBody>
      </p:sp>
    </p:spTree>
    <p:extLst>
      <p:ext uri="{BB962C8B-B14F-4D97-AF65-F5344CB8AC3E}">
        <p14:creationId xmlns:p14="http://schemas.microsoft.com/office/powerpoint/2010/main" val="3449792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48F3C52-169A-4D89-A072-C32509A518E3}" type="datetime1">
              <a:rPr lang="en-US" smtClean="0"/>
              <a:t>5/19/2020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40F1744-0A69-4CC5-A97E-6AF2B5E11AFF}" type="slidenum">
              <a:rPr lang="en-US" smtClean="0"/>
              <a:pPr>
                <a:defRPr/>
              </a:pPr>
              <a:t>‹#›</a:t>
            </a:fld>
            <a:endParaRPr lang="en-US" dirty="0"/>
          </a:p>
        </p:txBody>
      </p:sp>
    </p:spTree>
    <p:extLst>
      <p:ext uri="{BB962C8B-B14F-4D97-AF65-F5344CB8AC3E}">
        <p14:creationId xmlns:p14="http://schemas.microsoft.com/office/powerpoint/2010/main" val="932670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E3A0E697-3B30-43D9-A9F9-85D75B222E81}" type="datetime1">
              <a:rPr lang="en-US" smtClean="0"/>
              <a:t>5/19/2020</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2A23A5-3410-4268-BD3D-9C300716C388}" type="slidenum">
              <a:rPr lang="en-US" smtClean="0"/>
              <a:pPr>
                <a:defRPr/>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45580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CDD2239D-B1A7-4737-91B9-9ADF1B49D4AA}" type="datetime1">
              <a:rPr lang="en-US" smtClean="0"/>
              <a:t>5/19/2020</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CA40CB4-2C33-44A0-8D3A-E2C03E1B1A40}" type="slidenum">
              <a:rPr lang="en-US" smtClean="0"/>
              <a:pPr>
                <a:defRPr/>
              </a:pPr>
              <a:t>‹#›</a:t>
            </a:fld>
            <a:endParaRPr lang="en-US" dirty="0"/>
          </a:p>
        </p:txBody>
      </p:sp>
    </p:spTree>
    <p:extLst>
      <p:ext uri="{BB962C8B-B14F-4D97-AF65-F5344CB8AC3E}">
        <p14:creationId xmlns:p14="http://schemas.microsoft.com/office/powerpoint/2010/main" val="520029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698F4322-AB79-42B1-A271-D10D4CE34E45}" type="datetime1">
              <a:rPr lang="en-US" smtClean="0"/>
              <a:t>5/19/2020</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B261ED6-D28D-46CA-AD93-EC5FF2241997}" type="slidenum">
              <a:rPr lang="en-US" smtClean="0"/>
              <a:pPr>
                <a:defRPr/>
              </a:pPr>
              <a:t>‹#›</a:t>
            </a:fld>
            <a:endParaRPr lang="en-US" dirty="0"/>
          </a:p>
        </p:txBody>
      </p:sp>
    </p:spTree>
    <p:extLst>
      <p:ext uri="{BB962C8B-B14F-4D97-AF65-F5344CB8AC3E}">
        <p14:creationId xmlns:p14="http://schemas.microsoft.com/office/powerpoint/2010/main" val="1095004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DA9A6DBA-C0E4-412C-A9F1-BB4C148D3FA4}" type="datetime1">
              <a:rPr lang="en-US" smtClean="0"/>
              <a:t>5/19/2020</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41E23C7-6612-40A7-8854-D5D93C2FC277}" type="slidenum">
              <a:rPr lang="en-US" smtClean="0"/>
              <a:pPr>
                <a:defRPr/>
              </a:pPr>
              <a:t>‹#›</a:t>
            </a:fld>
            <a:endParaRPr lang="en-US" dirty="0"/>
          </a:p>
        </p:txBody>
      </p:sp>
    </p:spTree>
    <p:extLst>
      <p:ext uri="{BB962C8B-B14F-4D97-AF65-F5344CB8AC3E}">
        <p14:creationId xmlns:p14="http://schemas.microsoft.com/office/powerpoint/2010/main" val="1566816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6100FC9E-983D-4911-B143-149BAB45C8B1}" type="datetime1">
              <a:rPr lang="en-US" smtClean="0"/>
              <a:t>5/19/2020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pPr>
              <a:defRPr/>
            </a:pPr>
            <a:fld id="{CC7D6EA4-3688-4E1A-A21E-A7A902C3C0BD}" type="slidenum">
              <a:rPr lang="en-US" smtClean="0"/>
              <a:pPr>
                <a:defRPr/>
              </a:pPr>
              <a:t>‹#›</a:t>
            </a:fld>
            <a:endParaRPr lang="en-US" dirty="0"/>
          </a:p>
        </p:txBody>
      </p:sp>
    </p:spTree>
    <p:extLst>
      <p:ext uri="{BB962C8B-B14F-4D97-AF65-F5344CB8AC3E}">
        <p14:creationId xmlns:p14="http://schemas.microsoft.com/office/powerpoint/2010/main" val="527496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17038225-C30C-46D1-BD03-5A3A2715CE78}" type="datetime1">
              <a:rPr lang="en-US" smtClean="0"/>
              <a:t>5/19/2020</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B205144C-2D94-41C8-96A1-79431FE139A5}" type="slidenum">
              <a:rPr lang="en-US" smtClean="0"/>
              <a:pPr>
                <a:defRPr/>
              </a:pPr>
              <a:t>‹#›</a:t>
            </a:fld>
            <a:endParaRPr lang="en-US" dirty="0"/>
          </a:p>
        </p:txBody>
      </p:sp>
    </p:spTree>
    <p:extLst>
      <p:ext uri="{BB962C8B-B14F-4D97-AF65-F5344CB8AC3E}">
        <p14:creationId xmlns:p14="http://schemas.microsoft.com/office/powerpoint/2010/main" val="925639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7E327FE-6F6F-42F5-9034-78B0AD395801}" type="datetime1">
              <a:rPr lang="en-US" smtClean="0"/>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BC388FBB-2337-4B37-8C89-542DE029B22D}" type="slidenum">
              <a:rPr lang="en-US" smtClean="0"/>
              <a:pPr>
                <a:defRPr/>
              </a:pPr>
              <a:t>‹#›</a:t>
            </a:fld>
            <a:endParaRPr lang="en-US" dirty="0"/>
          </a:p>
        </p:txBody>
      </p:sp>
    </p:spTree>
    <p:extLst>
      <p:ext uri="{BB962C8B-B14F-4D97-AF65-F5344CB8AC3E}">
        <p14:creationId xmlns:p14="http://schemas.microsoft.com/office/powerpoint/2010/main" val="4240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AAD6920B-4312-4AF7-B578-B0B43A6E9AD9}" type="datetime1">
              <a:rPr lang="en-US" smtClean="0"/>
              <a:t>5/19/2020</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CF5AEBD7-EA3B-4768-8200-BDF85EFEE2F1}" type="slidenum">
              <a:rPr lang="en-US" smtClean="0"/>
              <a:pPr>
                <a:defRPr/>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8953045"/>
      </p:ext>
    </p:extLst>
  </p:cSld>
  <p:clrMap bg1="lt1" tx1="dk1" bg2="lt2" tx2="dk2" accent1="accent1" accent2="accent2" accent3="accent3" accent4="accent4" accent5="accent5" accent6="accent6" hlink="hlink" folHlink="folHlink"/>
  <p:sldLayoutIdLst>
    <p:sldLayoutId id="2147484138" r:id="rId1"/>
    <p:sldLayoutId id="2147484139" r:id="rId2"/>
    <p:sldLayoutId id="2147484140" r:id="rId3"/>
    <p:sldLayoutId id="2147484141" r:id="rId4"/>
    <p:sldLayoutId id="2147484142" r:id="rId5"/>
    <p:sldLayoutId id="2147484143" r:id="rId6"/>
    <p:sldLayoutId id="2147484144" r:id="rId7"/>
    <p:sldLayoutId id="2147484145" r:id="rId8"/>
    <p:sldLayoutId id="2147484146" r:id="rId9"/>
    <p:sldLayoutId id="2147484147" r:id="rId10"/>
    <p:sldLayoutId id="2147484148"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5238" y="3290"/>
            <a:ext cx="4343400" cy="4343400"/>
          </a:xfrm>
          <a:prstGeom prst="rect">
            <a:avLst/>
          </a:prstGeom>
        </p:spPr>
      </p:pic>
      <p:sp>
        <p:nvSpPr>
          <p:cNvPr id="6147" name="Title 1"/>
          <p:cNvSpPr>
            <a:spLocks noGrp="1"/>
          </p:cNvSpPr>
          <p:nvPr>
            <p:ph type="ctrTitle"/>
          </p:nvPr>
        </p:nvSpPr>
        <p:spPr>
          <a:xfrm>
            <a:off x="216477" y="3563120"/>
            <a:ext cx="8760922" cy="2743200"/>
          </a:xfrm>
        </p:spPr>
        <p:txBody>
          <a:bodyPr>
            <a:normAutofit fontScale="90000"/>
          </a:bodyPr>
          <a:lstStyle/>
          <a:p>
            <a:pPr algn="ctr" eaLnBrk="1" hangingPunct="1"/>
            <a:br>
              <a:rPr lang="en-US" sz="2800" dirty="0">
                <a:solidFill>
                  <a:schemeClr val="bg1"/>
                </a:solidFill>
                <a:latin typeface="Arial Black" panose="020B0A04020102020204" pitchFamily="34" charset="0"/>
              </a:rPr>
            </a:br>
            <a:br>
              <a:rPr lang="en-US" sz="2800" dirty="0">
                <a:solidFill>
                  <a:schemeClr val="bg1"/>
                </a:solidFill>
                <a:latin typeface="Arial Black" panose="020B0A04020102020204" pitchFamily="34" charset="0"/>
              </a:rPr>
            </a:br>
            <a:br>
              <a:rPr lang="en-US" sz="2800" dirty="0">
                <a:solidFill>
                  <a:schemeClr val="bg1"/>
                </a:solidFill>
                <a:latin typeface="Arial Black" panose="020B0A04020102020204" pitchFamily="34" charset="0"/>
              </a:rPr>
            </a:br>
            <a:br>
              <a:rPr lang="en-US" sz="2800" dirty="0">
                <a:solidFill>
                  <a:schemeClr val="bg1"/>
                </a:solidFill>
                <a:latin typeface="Arial Black" panose="020B0A04020102020204" pitchFamily="34" charset="0"/>
              </a:rPr>
            </a:br>
            <a:br>
              <a:rPr lang="en-US" sz="2800" dirty="0">
                <a:solidFill>
                  <a:schemeClr val="bg1"/>
                </a:solidFill>
                <a:latin typeface="Arial Black" panose="020B0A04020102020204" pitchFamily="34" charset="0"/>
              </a:rPr>
            </a:br>
            <a:r>
              <a:rPr sz="2800" dirty="0">
                <a:solidFill>
                  <a:schemeClr val="bg1"/>
                </a:solidFill>
                <a:latin typeface="Arial Black" panose="020B0A04020102020204" pitchFamily="34" charset="0"/>
              </a:rPr>
              <a:t>Heritage High School</a:t>
            </a:r>
            <a:br>
              <a:rPr lang="en-US" sz="2800" dirty="0">
                <a:solidFill>
                  <a:schemeClr val="bg1"/>
                </a:solidFill>
                <a:latin typeface="Arial Black" panose="020B0A04020102020204" pitchFamily="34" charset="0"/>
              </a:rPr>
            </a:br>
            <a:br>
              <a:rPr sz="6700" dirty="0">
                <a:latin typeface="Aharoni" panose="02010803020104030203" pitchFamily="2" charset="-79"/>
                <a:cs typeface="Aharoni" panose="02010803020104030203" pitchFamily="2" charset="-79"/>
              </a:rPr>
            </a:br>
            <a:r>
              <a:rPr lang="en-US" sz="6700" dirty="0">
                <a:latin typeface="Aharoni" panose="02010803020104030203" pitchFamily="2" charset="-79"/>
                <a:cs typeface="Aharoni" panose="02010803020104030203" pitchFamily="2" charset="-79"/>
              </a:rPr>
              <a:t>Making the most out of High School</a:t>
            </a:r>
            <a:endParaRPr sz="6700" dirty="0">
              <a:latin typeface="Aharoni" panose="02010803020104030203" pitchFamily="2" charset="-79"/>
              <a:cs typeface="Aharoni" panose="02010803020104030203" pitchFamily="2" charset="-79"/>
            </a:endParaRPr>
          </a:p>
        </p:txBody>
      </p:sp>
      <p:sp>
        <p:nvSpPr>
          <p:cNvPr id="6146" name="Subtitle 2"/>
          <p:cNvSpPr>
            <a:spLocks noGrp="1"/>
          </p:cNvSpPr>
          <p:nvPr>
            <p:ph type="subTitle" idx="1"/>
          </p:nvPr>
        </p:nvSpPr>
        <p:spPr>
          <a:xfrm>
            <a:off x="0" y="5878643"/>
            <a:ext cx="7543800" cy="943131"/>
          </a:xfrm>
        </p:spPr>
        <p:txBody>
          <a:bodyPr>
            <a:normAutofit fontScale="92500" lnSpcReduction="10000"/>
          </a:bodyPr>
          <a:lstStyle/>
          <a:p>
            <a:pPr eaLnBrk="1" hangingPunct="1">
              <a:buFont typeface="Arial" charset="0"/>
              <a:buNone/>
            </a:pPr>
            <a:endParaRPr lang="en-US" sz="2800" dirty="0"/>
          </a:p>
          <a:p>
            <a:pPr eaLnBrk="1" hangingPunct="1">
              <a:buFont typeface="Arial" charset="0"/>
              <a:buNone/>
            </a:pPr>
            <a:r>
              <a:rPr lang="en-US" sz="2800" dirty="0">
                <a:solidFill>
                  <a:schemeClr val="bg1"/>
                </a:solidFill>
              </a:rPr>
              <a:t>November 7th, 2019</a:t>
            </a:r>
          </a:p>
        </p:txBody>
      </p:sp>
      <p:sp>
        <p:nvSpPr>
          <p:cNvPr id="3" name="Rectangle 2"/>
          <p:cNvSpPr/>
          <p:nvPr/>
        </p:nvSpPr>
        <p:spPr>
          <a:xfrm>
            <a:off x="-66391" y="1094443"/>
            <a:ext cx="2519111" cy="1015663"/>
          </a:xfrm>
          <a:prstGeom prst="rect">
            <a:avLst/>
          </a:prstGeom>
          <a:noFill/>
        </p:spPr>
        <p:txBody>
          <a:bodyPr wrap="square" lIns="91440" tIns="45720" rIns="91440" bIns="45720">
            <a:spAutoFit/>
          </a:bodyPr>
          <a:lstStyle/>
          <a:p>
            <a:pPr algn="ctr"/>
            <a:r>
              <a:rPr lang="en-US" sz="3200" b="0" cap="none" spc="0" dirty="0">
                <a:ln w="0"/>
                <a:solidFill>
                  <a:srgbClr val="FF0000"/>
                </a:solidFill>
                <a:effectLst>
                  <a:outerShdw blurRad="38100" dist="19050" dir="2700000" algn="tl" rotWithShape="0">
                    <a:schemeClr val="dk1">
                      <a:alpha val="40000"/>
                    </a:schemeClr>
                  </a:outerShdw>
                </a:effectLst>
                <a:latin typeface="Arial Black" panose="020B0A04020102020204" pitchFamily="34" charset="0"/>
              </a:rPr>
              <a:t>JUNIORS!</a:t>
            </a:r>
          </a:p>
          <a:p>
            <a:pPr algn="ctr"/>
            <a:endParaRPr lang="en-US" sz="2800" dirty="0">
              <a:ln w="0"/>
              <a:solidFill>
                <a:srgbClr val="FF0000"/>
              </a:solidFill>
              <a:effectLst>
                <a:outerShdw blurRad="38100" dist="19050" dir="2700000" algn="tl" rotWithShape="0">
                  <a:schemeClr val="dk1">
                    <a:alpha val="40000"/>
                  </a:scheme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0F1744-0A69-4CC5-A97E-6AF2B5E11AFF}" type="slidenum">
              <a:rPr lang="en-US" smtClean="0"/>
              <a:pPr>
                <a:defRPr/>
              </a:pPr>
              <a:t>10</a:t>
            </a:fld>
            <a:endParaRPr lang="en-US" dirty="0"/>
          </a:p>
        </p:txBody>
      </p:sp>
      <p:sp>
        <p:nvSpPr>
          <p:cNvPr id="6146" name="Title 1"/>
          <p:cNvSpPr>
            <a:spLocks noGrp="1"/>
          </p:cNvSpPr>
          <p:nvPr>
            <p:ph type="title" idx="4294967295"/>
          </p:nvPr>
        </p:nvSpPr>
        <p:spPr>
          <a:xfrm>
            <a:off x="393540" y="442454"/>
            <a:ext cx="7543800" cy="1449387"/>
          </a:xfrm>
        </p:spPr>
        <p:txBody>
          <a:bodyPr>
            <a:normAutofit fontScale="90000"/>
          </a:bodyPr>
          <a:lstStyle/>
          <a:p>
            <a:pPr eaLnBrk="1" fontAlgn="auto" hangingPunct="1">
              <a:spcAft>
                <a:spcPts val="0"/>
              </a:spcAft>
              <a:defRPr/>
            </a:pPr>
            <a:r>
              <a:rPr lang="en-US" dirty="0"/>
              <a:t>Academics</a:t>
            </a:r>
            <a:br>
              <a:rPr lang="en-US" dirty="0"/>
            </a:br>
            <a:r>
              <a:rPr lang="en-US" dirty="0"/>
              <a:t>UNC System Minimum Admissions Requirements</a:t>
            </a:r>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1086769235"/>
              </p:ext>
            </p:extLst>
          </p:nvPr>
        </p:nvGraphicFramePr>
        <p:xfrm>
          <a:off x="342900" y="2035407"/>
          <a:ext cx="8572500" cy="1546476"/>
        </p:xfrm>
        <a:graphic>
          <a:graphicData uri="http://schemas.openxmlformats.org/drawingml/2006/table">
            <a:tbl>
              <a:tblPr firstRow="1" bandRow="1">
                <a:tableStyleId>{5C22544A-7EE6-4342-B048-85BDC9FD1C3A}</a:tableStyleId>
              </a:tblPr>
              <a:tblGrid>
                <a:gridCol w="1984375">
                  <a:extLst>
                    <a:ext uri="{9D8B030D-6E8A-4147-A177-3AD203B41FA5}">
                      <a16:colId xmlns:a16="http://schemas.microsoft.com/office/drawing/2014/main" val="20000"/>
                    </a:ext>
                  </a:extLst>
                </a:gridCol>
                <a:gridCol w="2301875">
                  <a:extLst>
                    <a:ext uri="{9D8B030D-6E8A-4147-A177-3AD203B41FA5}">
                      <a16:colId xmlns:a16="http://schemas.microsoft.com/office/drawing/2014/main" val="20001"/>
                    </a:ext>
                  </a:extLst>
                </a:gridCol>
                <a:gridCol w="2143125">
                  <a:extLst>
                    <a:ext uri="{9D8B030D-6E8A-4147-A177-3AD203B41FA5}">
                      <a16:colId xmlns:a16="http://schemas.microsoft.com/office/drawing/2014/main" val="20002"/>
                    </a:ext>
                  </a:extLst>
                </a:gridCol>
                <a:gridCol w="2143125">
                  <a:extLst>
                    <a:ext uri="{9D8B030D-6E8A-4147-A177-3AD203B41FA5}">
                      <a16:colId xmlns:a16="http://schemas.microsoft.com/office/drawing/2014/main" val="20003"/>
                    </a:ext>
                  </a:extLst>
                </a:gridCol>
              </a:tblGrid>
              <a:tr h="773238">
                <a:tc>
                  <a:txBody>
                    <a:bodyPr/>
                    <a:lstStyle/>
                    <a:p>
                      <a:endParaRPr lang="en-US" dirty="0"/>
                    </a:p>
                  </a:txBody>
                  <a:tcPr/>
                </a:tc>
                <a:tc>
                  <a:txBody>
                    <a:bodyPr/>
                    <a:lstStyle/>
                    <a:p>
                      <a:r>
                        <a:rPr lang="en-US" dirty="0"/>
                        <a:t>Minimum HS GPA</a:t>
                      </a:r>
                    </a:p>
                  </a:txBody>
                  <a:tcPr/>
                </a:tc>
                <a:tc>
                  <a:txBody>
                    <a:bodyPr/>
                    <a:lstStyle/>
                    <a:p>
                      <a:r>
                        <a:rPr lang="en-US" dirty="0"/>
                        <a:t>Minimum SAT (CR+M)</a:t>
                      </a:r>
                    </a:p>
                  </a:txBody>
                  <a:tcPr/>
                </a:tc>
                <a:tc>
                  <a:txBody>
                    <a:bodyPr/>
                    <a:lstStyle/>
                    <a:p>
                      <a:r>
                        <a:rPr lang="en-US" dirty="0"/>
                        <a:t>Minimum ACT</a:t>
                      </a:r>
                      <a:r>
                        <a:rPr lang="en-US" baseline="0" dirty="0"/>
                        <a:t> (Composite Score)</a:t>
                      </a:r>
                      <a:endParaRPr lang="en-US" dirty="0"/>
                    </a:p>
                  </a:txBody>
                  <a:tcPr/>
                </a:tc>
                <a:extLst>
                  <a:ext uri="{0D108BD9-81ED-4DB2-BD59-A6C34878D82A}">
                    <a16:rowId xmlns:a16="http://schemas.microsoft.com/office/drawing/2014/main" val="10000"/>
                  </a:ext>
                </a:extLst>
              </a:tr>
              <a:tr h="773238">
                <a:tc>
                  <a:txBody>
                    <a:bodyPr/>
                    <a:lstStyle/>
                    <a:p>
                      <a:r>
                        <a:rPr lang="en-US" dirty="0"/>
                        <a:t>Fall 2013 and Beyond</a:t>
                      </a:r>
                    </a:p>
                  </a:txBody>
                  <a:tcPr/>
                </a:tc>
                <a:tc>
                  <a:txBody>
                    <a:bodyPr/>
                    <a:lstStyle/>
                    <a:p>
                      <a:r>
                        <a:rPr lang="en-US" dirty="0"/>
                        <a:t>2.5 weighted</a:t>
                      </a:r>
                    </a:p>
                  </a:txBody>
                  <a:tcPr/>
                </a:tc>
                <a:tc>
                  <a:txBody>
                    <a:bodyPr/>
                    <a:lstStyle/>
                    <a:p>
                      <a:r>
                        <a:rPr lang="en-US" dirty="0"/>
                        <a:t>1010</a:t>
                      </a:r>
                    </a:p>
                  </a:txBody>
                  <a:tcPr/>
                </a:tc>
                <a:tc>
                  <a:txBody>
                    <a:bodyPr/>
                    <a:lstStyle/>
                    <a:p>
                      <a:r>
                        <a:rPr lang="en-US"/>
                        <a:t>19</a:t>
                      </a:r>
                      <a:endParaRPr lang="en-US" dirty="0"/>
                    </a:p>
                  </a:txBody>
                  <a:tcPr/>
                </a:tc>
                <a:extLst>
                  <a:ext uri="{0D108BD9-81ED-4DB2-BD59-A6C34878D82A}">
                    <a16:rowId xmlns:a16="http://schemas.microsoft.com/office/drawing/2014/main" val="10001"/>
                  </a:ext>
                </a:extLst>
              </a:tr>
            </a:tbl>
          </a:graphicData>
        </a:graphic>
      </p:graphicFrame>
      <p:sp>
        <p:nvSpPr>
          <p:cNvPr id="10280" name="TextBox 7"/>
          <p:cNvSpPr txBox="1">
            <a:spLocks noChangeArrowheads="1"/>
          </p:cNvSpPr>
          <p:nvPr/>
        </p:nvSpPr>
        <p:spPr bwMode="auto">
          <a:xfrm>
            <a:off x="342900" y="3616278"/>
            <a:ext cx="8229600" cy="461665"/>
          </a:xfrm>
          <a:prstGeom prst="rect">
            <a:avLst/>
          </a:prstGeom>
          <a:noFill/>
          <a:ln w="9525">
            <a:noFill/>
            <a:miter lim="800000"/>
            <a:headEnd/>
            <a:tailEnd/>
          </a:ln>
        </p:spPr>
        <p:txBody>
          <a:bodyPr>
            <a:spAutoFit/>
          </a:bodyPr>
          <a:lstStyle/>
          <a:p>
            <a:pPr algn="ctr"/>
            <a:r>
              <a:rPr lang="en-US" sz="2400" dirty="0">
                <a:latin typeface="+mn-lt"/>
              </a:rPr>
              <a:t>The UNC System includes 17 colleges and universities in NC. </a:t>
            </a:r>
          </a:p>
        </p:txBody>
      </p:sp>
      <p:cxnSp>
        <p:nvCxnSpPr>
          <p:cNvPr id="4" name="Straight Connector 3"/>
          <p:cNvCxnSpPr/>
          <p:nvPr/>
        </p:nvCxnSpPr>
        <p:spPr>
          <a:xfrm>
            <a:off x="190500" y="1857446"/>
            <a:ext cx="853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dirty="0"/>
              <a:t>Extra Curricular Opportunities</a:t>
            </a:r>
            <a:br>
              <a:rPr lang="en-US" dirty="0"/>
            </a:br>
            <a:r>
              <a:rPr lang="en-US" dirty="0"/>
              <a:t>Get involved!</a:t>
            </a:r>
          </a:p>
        </p:txBody>
      </p:sp>
      <p:sp>
        <p:nvSpPr>
          <p:cNvPr id="3" name="Content Placeholder 2"/>
          <p:cNvSpPr>
            <a:spLocks noGrp="1"/>
          </p:cNvSpPr>
          <p:nvPr>
            <p:ph idx="1"/>
          </p:nvPr>
        </p:nvSpPr>
        <p:spPr>
          <a:xfrm>
            <a:off x="914400" y="1735863"/>
            <a:ext cx="7086600" cy="4572000"/>
          </a:xfrm>
        </p:spPr>
        <p:txBody>
          <a:bodyPr rtlCol="0">
            <a:normAutofit fontScale="77500" lnSpcReduction="20000"/>
          </a:bodyPr>
          <a:lstStyle/>
          <a:p>
            <a:pPr marL="0" indent="0" eaLnBrk="1" fontAlgn="auto" hangingPunct="1">
              <a:spcBef>
                <a:spcPts val="580"/>
              </a:spcBef>
              <a:spcAft>
                <a:spcPts val="0"/>
              </a:spcAft>
              <a:buNone/>
              <a:defRPr/>
            </a:pPr>
            <a:endParaRPr lang="en-US" sz="2800" dirty="0"/>
          </a:p>
          <a:p>
            <a:pPr marL="274320" indent="-274320" eaLnBrk="1" fontAlgn="auto" hangingPunct="1">
              <a:spcBef>
                <a:spcPts val="580"/>
              </a:spcBef>
              <a:spcAft>
                <a:spcPts val="0"/>
              </a:spcAft>
              <a:buFont typeface="Arial" pitchFamily="34" charset="0"/>
              <a:buNone/>
              <a:defRPr/>
            </a:pPr>
            <a:r>
              <a:rPr lang="en-US" sz="2800" dirty="0"/>
              <a:t>School based extracurricular activities- clubs, athletics, fine arts, honor societies </a:t>
            </a:r>
          </a:p>
          <a:p>
            <a:pPr marL="274320" indent="-274320" eaLnBrk="1" fontAlgn="auto" hangingPunct="1">
              <a:spcBef>
                <a:spcPts val="580"/>
              </a:spcBef>
              <a:spcAft>
                <a:spcPts val="0"/>
              </a:spcAft>
              <a:buFont typeface="Arial" pitchFamily="34" charset="0"/>
              <a:buNone/>
              <a:defRPr/>
            </a:pPr>
            <a:r>
              <a:rPr lang="en-US" sz="2800" dirty="0"/>
              <a:t>Considering college athletics? Visit ncaaeligibiltycenter.org</a:t>
            </a:r>
          </a:p>
          <a:p>
            <a:pPr marL="274320" indent="-274320" eaLnBrk="1" fontAlgn="auto" hangingPunct="1">
              <a:spcBef>
                <a:spcPts val="580"/>
              </a:spcBef>
              <a:spcAft>
                <a:spcPts val="0"/>
              </a:spcAft>
              <a:buFont typeface="Arial" pitchFamily="34" charset="0"/>
              <a:buNone/>
              <a:defRPr/>
            </a:pPr>
            <a:r>
              <a:rPr lang="en-US" sz="2800" dirty="0"/>
              <a:t>	</a:t>
            </a:r>
          </a:p>
          <a:p>
            <a:pPr marL="274320" indent="-274320" eaLnBrk="1" fontAlgn="auto" hangingPunct="1">
              <a:spcBef>
                <a:spcPts val="580"/>
              </a:spcBef>
              <a:spcAft>
                <a:spcPts val="0"/>
              </a:spcAft>
              <a:buFont typeface="Arial" pitchFamily="34" charset="0"/>
              <a:buNone/>
              <a:defRPr/>
            </a:pPr>
            <a:r>
              <a:rPr lang="en-US" sz="2800" dirty="0"/>
              <a:t>Outside of School activities- community service, employment, outside organizations</a:t>
            </a:r>
          </a:p>
          <a:p>
            <a:pPr marL="274320" indent="-274320" eaLnBrk="1" fontAlgn="auto" hangingPunct="1">
              <a:spcBef>
                <a:spcPts val="580"/>
              </a:spcBef>
              <a:spcAft>
                <a:spcPts val="0"/>
              </a:spcAft>
              <a:buFont typeface="Arial" pitchFamily="34" charset="0"/>
              <a:buNone/>
              <a:defRPr/>
            </a:pPr>
            <a:endParaRPr lang="en-US" sz="2800" dirty="0"/>
          </a:p>
          <a:p>
            <a:pPr marL="274320" indent="-274320" algn="ctr" eaLnBrk="1" fontAlgn="auto" hangingPunct="1">
              <a:spcBef>
                <a:spcPts val="580"/>
              </a:spcBef>
              <a:spcAft>
                <a:spcPts val="0"/>
              </a:spcAft>
              <a:buFont typeface="Arial" pitchFamily="34" charset="0"/>
              <a:buNone/>
              <a:defRPr/>
            </a:pPr>
            <a:r>
              <a:rPr lang="en-US" sz="6500" dirty="0">
                <a:solidFill>
                  <a:srgbClr val="FF0000"/>
                </a:solidFill>
                <a:latin typeface="MV Boli" panose="02000500030200090000" pitchFamily="2" charset="0"/>
                <a:cs typeface="MV Boli" panose="02000500030200090000" pitchFamily="2" charset="0"/>
              </a:rPr>
              <a:t>Quality v. Quantity</a:t>
            </a:r>
          </a:p>
          <a:p>
            <a:pPr marL="274320" indent="-274320" eaLnBrk="1" fontAlgn="auto" hangingPunct="1">
              <a:spcBef>
                <a:spcPts val="580"/>
              </a:spcBef>
              <a:spcAft>
                <a:spcPts val="0"/>
              </a:spcAft>
              <a:buFont typeface="Arial" pitchFamily="34" charset="0"/>
              <a:buNone/>
              <a:defRPr/>
            </a:pPr>
            <a:endParaRPr lang="en-US" sz="2900" dirty="0">
              <a:latin typeface="MV Boli" panose="02000500030200090000" pitchFamily="2" charset="0"/>
              <a:cs typeface="MV Boli" panose="02000500030200090000" pitchFamily="2" charset="0"/>
            </a:endParaRPr>
          </a:p>
          <a:p>
            <a:pPr marL="274320" indent="-274320" algn="ctr" eaLnBrk="1" fontAlgn="auto" hangingPunct="1">
              <a:spcBef>
                <a:spcPts val="580"/>
              </a:spcBef>
              <a:spcAft>
                <a:spcPts val="0"/>
              </a:spcAft>
              <a:buFont typeface="Arial" pitchFamily="34" charset="0"/>
              <a:buNone/>
              <a:defRPr/>
            </a:pPr>
            <a:r>
              <a:rPr lang="en-US" sz="6500" dirty="0">
                <a:solidFill>
                  <a:srgbClr val="0070C0"/>
                </a:solidFill>
                <a:latin typeface="MV Boli" panose="02000500030200090000" pitchFamily="2" charset="0"/>
                <a:cs typeface="MV Boli" panose="02000500030200090000" pitchFamily="2" charset="0"/>
              </a:rPr>
              <a:t>Leadership</a:t>
            </a:r>
          </a:p>
          <a:p>
            <a:pPr marL="274320" indent="-274320" eaLnBrk="1" fontAlgn="auto" hangingPunct="1">
              <a:spcBef>
                <a:spcPts val="580"/>
              </a:spcBef>
              <a:spcAft>
                <a:spcPts val="0"/>
              </a:spcAft>
              <a:buFont typeface="Arial" pitchFamily="34" charset="0"/>
              <a:buNone/>
              <a:defRPr/>
            </a:pPr>
            <a:endParaRPr lang="en-US" sz="2800" dirty="0"/>
          </a:p>
          <a:p>
            <a:pPr marL="274320" indent="-274320" eaLnBrk="1" fontAlgn="auto" hangingPunct="1">
              <a:spcBef>
                <a:spcPts val="580"/>
              </a:spcBef>
              <a:spcAft>
                <a:spcPts val="0"/>
              </a:spcAft>
              <a:buFont typeface="Arial" pitchFamily="34" charset="0"/>
              <a:buNone/>
              <a:defRPr/>
            </a:pPr>
            <a:r>
              <a:rPr lang="en-US" dirty="0"/>
              <a:t>		</a:t>
            </a:r>
          </a:p>
        </p:txBody>
      </p:sp>
      <p:sp>
        <p:nvSpPr>
          <p:cNvPr id="2" name="Slide Number Placeholder 1"/>
          <p:cNvSpPr>
            <a:spLocks noGrp="1"/>
          </p:cNvSpPr>
          <p:nvPr>
            <p:ph type="sldNum" sz="quarter" idx="12"/>
          </p:nvPr>
        </p:nvSpPr>
        <p:spPr/>
        <p:txBody>
          <a:bodyPr/>
          <a:lstStyle/>
          <a:p>
            <a:pPr>
              <a:defRPr/>
            </a:pPr>
            <a:fld id="{740F1744-0A69-4CC5-A97E-6AF2B5E11AFF}" type="slidenum">
              <a:rPr lang="en-US" smtClean="0"/>
              <a:pPr>
                <a:defRPr/>
              </a:pPr>
              <a:t>11</a:t>
            </a:fld>
            <a:endParaRPr lang="en-US" dirty="0"/>
          </a:p>
        </p:txBody>
      </p:sp>
      <p:sp>
        <p:nvSpPr>
          <p:cNvPr id="4" name="Rectangle 3"/>
          <p:cNvSpPr/>
          <p:nvPr/>
        </p:nvSpPr>
        <p:spPr>
          <a:xfrm>
            <a:off x="6187440" y="5230645"/>
            <a:ext cx="2956560" cy="1077218"/>
          </a:xfrm>
          <a:prstGeom prst="rect">
            <a:avLst/>
          </a:prstGeom>
          <a:noFill/>
        </p:spPr>
        <p:txBody>
          <a:bodyPr wrap="square" lIns="91440" tIns="45720" rIns="91440" bIns="45720">
            <a:spAutoFit/>
          </a:bodyPr>
          <a:lstStyle/>
          <a:p>
            <a:pPr algn="ctr"/>
            <a:r>
              <a:rPr lang="en-US" sz="3200" dirty="0">
                <a:ln w="12700">
                  <a:solidFill>
                    <a:schemeClr val="tx2">
                      <a:lumMod val="75000"/>
                    </a:schemeClr>
                  </a:solidFill>
                  <a:prstDash val="solid"/>
                </a:ln>
                <a:effectLst>
                  <a:outerShdw dist="38100" dir="2640000" algn="bl" rotWithShape="0">
                    <a:schemeClr val="tx2">
                      <a:lumMod val="75000"/>
                    </a:schemeClr>
                  </a:outerShdw>
                </a:effectLst>
                <a:latin typeface="Sakkal Majalla" panose="02000000000000000000" pitchFamily="2" charset="-78"/>
                <a:cs typeface="Sakkal Majalla" panose="02000000000000000000" pitchFamily="2" charset="-78"/>
              </a:rPr>
              <a:t>Are you a mover and a shaker?</a:t>
            </a:r>
            <a:endParaRPr lang="en-US" sz="3200" cap="none" spc="0" dirty="0">
              <a:ln w="12700">
                <a:solidFill>
                  <a:schemeClr val="tx2">
                    <a:lumMod val="75000"/>
                  </a:schemeClr>
                </a:solidFill>
                <a:prstDash val="solid"/>
              </a:ln>
              <a:effectLst>
                <a:outerShdw dist="38100" dir="2640000" algn="bl" rotWithShape="0">
                  <a:schemeClr val="tx2">
                    <a:lumMod val="75000"/>
                  </a:schemeClr>
                </a:outerShdw>
              </a:effectLst>
              <a:latin typeface="Sakkal Majalla" panose="02000000000000000000" pitchFamily="2" charset="-78"/>
              <a:cs typeface="Sakkal Majalla" panose="02000000000000000000"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0F1744-0A69-4CC5-A97E-6AF2B5E11AFF}" type="slidenum">
              <a:rPr lang="en-US" smtClean="0"/>
              <a:pPr>
                <a:defRPr/>
              </a:pPr>
              <a:t>2</a:t>
            </a:fld>
            <a:endParaRPr lang="en-US" dirty="0"/>
          </a:p>
        </p:txBody>
      </p:sp>
      <p:sp>
        <p:nvSpPr>
          <p:cNvPr id="8195" name="Content Placeholder 2"/>
          <p:cNvSpPr>
            <a:spLocks noGrp="1"/>
          </p:cNvSpPr>
          <p:nvPr>
            <p:ph idx="4294967295"/>
          </p:nvPr>
        </p:nvSpPr>
        <p:spPr>
          <a:xfrm>
            <a:off x="520475" y="1032656"/>
            <a:ext cx="8382000" cy="5776016"/>
          </a:xfrm>
        </p:spPr>
        <p:txBody>
          <a:bodyPr>
            <a:normAutofit/>
          </a:bodyPr>
          <a:lstStyle/>
          <a:p>
            <a:pPr marL="0" indent="0" eaLnBrk="1" hangingPunct="1">
              <a:buNone/>
            </a:pPr>
            <a:r>
              <a:rPr lang="en-US" sz="2800" dirty="0"/>
              <a:t>Where do you stand academically?  Current GPA?</a:t>
            </a:r>
          </a:p>
          <a:p>
            <a:pPr lvl="0">
              <a:buClr>
                <a:srgbClr val="6F6F74"/>
              </a:buClr>
            </a:pPr>
            <a:r>
              <a:rPr lang="en-US" sz="2400" i="1" dirty="0">
                <a:solidFill>
                  <a:srgbClr val="FF0000"/>
                </a:solidFill>
              </a:rPr>
              <a:t>Does my current performance match my post-secondary goals?</a:t>
            </a:r>
          </a:p>
          <a:p>
            <a:pPr marL="0" indent="0" eaLnBrk="1" hangingPunct="1">
              <a:buNone/>
            </a:pPr>
            <a:r>
              <a:rPr lang="en-US" sz="2800" dirty="0"/>
              <a:t>How many credits have you earned? 26 to graduate!</a:t>
            </a:r>
          </a:p>
        </p:txBody>
      </p:sp>
      <p:sp>
        <p:nvSpPr>
          <p:cNvPr id="8194" name="Title 1"/>
          <p:cNvSpPr>
            <a:spLocks noGrp="1"/>
          </p:cNvSpPr>
          <p:nvPr>
            <p:ph type="title" idx="4294967295"/>
          </p:nvPr>
        </p:nvSpPr>
        <p:spPr>
          <a:xfrm>
            <a:off x="515478" y="304800"/>
            <a:ext cx="7543800" cy="749300"/>
          </a:xfrm>
        </p:spPr>
        <p:txBody>
          <a:bodyPr/>
          <a:lstStyle/>
          <a:p>
            <a:pPr eaLnBrk="1" hangingPunct="1"/>
            <a:r>
              <a:rPr lang="en-US" dirty="0"/>
              <a:t>Academics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242" y="2624958"/>
            <a:ext cx="7226833" cy="3998652"/>
          </a:xfrm>
          <a:prstGeom prst="rect">
            <a:avLst/>
          </a:prstGeom>
        </p:spPr>
      </p:pic>
      <p:cxnSp>
        <p:nvCxnSpPr>
          <p:cNvPr id="5" name="Straight Connector 4"/>
          <p:cNvCxnSpPr/>
          <p:nvPr/>
        </p:nvCxnSpPr>
        <p:spPr>
          <a:xfrm>
            <a:off x="515478" y="1032656"/>
            <a:ext cx="8028363"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68438"/>
          </a:xfrm>
        </p:spPr>
        <p:txBody>
          <a:bodyPr/>
          <a:lstStyle/>
          <a:p>
            <a:r>
              <a:rPr lang="en-US" dirty="0"/>
              <a:t>Senior Year Course Selections</a:t>
            </a:r>
          </a:p>
        </p:txBody>
      </p:sp>
      <p:sp>
        <p:nvSpPr>
          <p:cNvPr id="3" name="Content Placeholder 2"/>
          <p:cNvSpPr>
            <a:spLocks noGrp="1"/>
          </p:cNvSpPr>
          <p:nvPr>
            <p:ph idx="1"/>
          </p:nvPr>
        </p:nvSpPr>
        <p:spPr>
          <a:xfrm>
            <a:off x="822959" y="1752600"/>
            <a:ext cx="7543801" cy="4116494"/>
          </a:xfrm>
        </p:spPr>
        <p:txBody>
          <a:bodyPr/>
          <a:lstStyle/>
          <a:p>
            <a:r>
              <a:rPr lang="en-US" dirty="0"/>
              <a:t>It is important to continue to challenge yourself academically your senior year.</a:t>
            </a:r>
          </a:p>
          <a:p>
            <a:r>
              <a:rPr lang="en-US" dirty="0"/>
              <a:t>Colleges will see your senior schedule</a:t>
            </a:r>
          </a:p>
        </p:txBody>
      </p:sp>
      <p:sp>
        <p:nvSpPr>
          <p:cNvPr id="4" name="Slide Number Placeholder 3"/>
          <p:cNvSpPr>
            <a:spLocks noGrp="1"/>
          </p:cNvSpPr>
          <p:nvPr>
            <p:ph type="sldNum" sz="quarter" idx="12"/>
          </p:nvPr>
        </p:nvSpPr>
        <p:spPr/>
        <p:txBody>
          <a:bodyPr/>
          <a:lstStyle/>
          <a:p>
            <a:pPr>
              <a:defRPr/>
            </a:pPr>
            <a:fld id="{740F1744-0A69-4CC5-A97E-6AF2B5E11AFF}" type="slidenum">
              <a:rPr lang="en-US" smtClean="0"/>
              <a:pPr>
                <a:defRPr/>
              </a:pPr>
              <a:t>3</a:t>
            </a:fld>
            <a:endParaRPr lang="en-US" dirty="0"/>
          </a:p>
        </p:txBody>
      </p:sp>
    </p:spTree>
    <p:extLst>
      <p:ext uri="{BB962C8B-B14F-4D97-AF65-F5344CB8AC3E}">
        <p14:creationId xmlns:p14="http://schemas.microsoft.com/office/powerpoint/2010/main" val="421895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a:t>Post-Secondary Planning</a:t>
            </a:r>
          </a:p>
        </p:txBody>
      </p:sp>
      <p:sp>
        <p:nvSpPr>
          <p:cNvPr id="14339" name="Content Placeholder 2"/>
          <p:cNvSpPr>
            <a:spLocks noGrp="1"/>
          </p:cNvSpPr>
          <p:nvPr>
            <p:ph idx="1"/>
          </p:nvPr>
        </p:nvSpPr>
        <p:spPr>
          <a:xfrm>
            <a:off x="822959" y="1905000"/>
            <a:ext cx="7543801" cy="4023360"/>
          </a:xfrm>
        </p:spPr>
        <p:txBody>
          <a:bodyPr>
            <a:normAutofit/>
          </a:bodyPr>
          <a:lstStyle/>
          <a:p>
            <a:pPr marL="0" indent="0" eaLnBrk="1" hangingPunct="1">
              <a:buNone/>
            </a:pPr>
            <a:r>
              <a:rPr lang="en-US" sz="3600" dirty="0"/>
              <a:t>Dual Enrollment Opportunities</a:t>
            </a:r>
          </a:p>
          <a:p>
            <a:pPr eaLnBrk="1" hangingPunct="1">
              <a:buFont typeface="Arial" charset="0"/>
              <a:buNone/>
            </a:pPr>
            <a:endParaRPr lang="en-US" dirty="0"/>
          </a:p>
          <a:p>
            <a:pPr algn="ctr" eaLnBrk="1" hangingPunct="1">
              <a:buFont typeface="Arial" charset="0"/>
              <a:buNone/>
            </a:pPr>
            <a:r>
              <a:rPr lang="en-US" sz="2400" b="1" i="1" dirty="0"/>
              <a:t>Now is the time for exploring all of your interests and doing research on where you want to go after high school.  </a:t>
            </a:r>
          </a:p>
        </p:txBody>
      </p:sp>
      <p:sp>
        <p:nvSpPr>
          <p:cNvPr id="2" name="Slide Number Placeholder 1"/>
          <p:cNvSpPr>
            <a:spLocks noGrp="1"/>
          </p:cNvSpPr>
          <p:nvPr>
            <p:ph type="sldNum" sz="quarter" idx="12"/>
          </p:nvPr>
        </p:nvSpPr>
        <p:spPr/>
        <p:txBody>
          <a:bodyPr/>
          <a:lstStyle/>
          <a:p>
            <a:pPr>
              <a:defRPr/>
            </a:pPr>
            <a:fld id="{740F1744-0A69-4CC5-A97E-6AF2B5E11AFF}"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0" y="-1"/>
            <a:ext cx="9144000" cy="2497015"/>
          </a:xfrm>
          <a:prstGeom prst="rect">
            <a:avLst/>
          </a:prstGeom>
        </p:spPr>
      </p:pic>
      <p:sp>
        <p:nvSpPr>
          <p:cNvPr id="4" name="Slide Number Placeholder 3"/>
          <p:cNvSpPr>
            <a:spLocks noGrp="1"/>
          </p:cNvSpPr>
          <p:nvPr>
            <p:ph type="sldNum" sz="quarter" idx="12"/>
          </p:nvPr>
        </p:nvSpPr>
        <p:spPr/>
        <p:txBody>
          <a:bodyPr/>
          <a:lstStyle/>
          <a:p>
            <a:pPr>
              <a:defRPr/>
            </a:pPr>
            <a:fld id="{740F1744-0A69-4CC5-A97E-6AF2B5E11AFF}" type="slidenum">
              <a:rPr lang="en-US" smtClean="0"/>
              <a:pPr>
                <a:defRPr/>
              </a:pPr>
              <a:t>5</a:t>
            </a:fld>
            <a:endParaRPr lang="en-US" dirty="0"/>
          </a:p>
        </p:txBody>
      </p:sp>
      <p:sp>
        <p:nvSpPr>
          <p:cNvPr id="5" name="AutoShape 2" descr="https://www1.cfnc.org/school_logos/CFNC/Wake_Technical_Community_College/wake_technical_logo.gif"/>
          <p:cNvSpPr>
            <a:spLocks noGrp="1" noChangeAspect="1" noChangeArrowheads="1"/>
          </p:cNvSpPr>
          <p:nvPr>
            <p:ph idx="1"/>
          </p:nvPr>
        </p:nvSpPr>
        <p:spPr bwMode="auto">
          <a:xfrm>
            <a:off x="22858" y="2793194"/>
            <a:ext cx="9144000" cy="457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p>
            <a:pPr algn="ctr"/>
            <a:r>
              <a:rPr lang="en-US" sz="4800" dirty="0">
                <a:latin typeface="Arial Black" panose="020B0A04020102020204" pitchFamily="34" charset="0"/>
              </a:rPr>
              <a:t>ccp.waketech.edu</a:t>
            </a:r>
          </a:p>
        </p:txBody>
      </p:sp>
      <p:pic>
        <p:nvPicPr>
          <p:cNvPr id="6" name="Picture 5"/>
          <p:cNvPicPr>
            <a:picLocks noChangeAspect="1"/>
          </p:cNvPicPr>
          <p:nvPr/>
        </p:nvPicPr>
        <p:blipFill>
          <a:blip r:embed="rId4"/>
          <a:stretch>
            <a:fillRect/>
          </a:stretch>
        </p:blipFill>
        <p:spPr>
          <a:xfrm>
            <a:off x="2682237" y="3810000"/>
            <a:ext cx="3825241" cy="1236828"/>
          </a:xfrm>
          <a:prstGeom prst="rect">
            <a:avLst/>
          </a:prstGeom>
        </p:spPr>
      </p:pic>
      <p:sp>
        <p:nvSpPr>
          <p:cNvPr id="8" name="Content Placeholder 2"/>
          <p:cNvSpPr txBox="1">
            <a:spLocks/>
          </p:cNvSpPr>
          <p:nvPr/>
        </p:nvSpPr>
        <p:spPr>
          <a:xfrm>
            <a:off x="990600" y="5448173"/>
            <a:ext cx="7543801" cy="51646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r>
              <a:rPr lang="en-US" sz="2400" b="1"/>
              <a:t>http://hhsacademics.weebly.com/dual-enrollment.html</a:t>
            </a:r>
            <a:endParaRPr lang="en-US" sz="2400" b="1" dirty="0"/>
          </a:p>
        </p:txBody>
      </p:sp>
    </p:spTree>
    <p:extLst>
      <p:ext uri="{BB962C8B-B14F-4D97-AF65-F5344CB8AC3E}">
        <p14:creationId xmlns:p14="http://schemas.microsoft.com/office/powerpoint/2010/main" val="2978520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Internships and Teacher Cadets</a:t>
            </a:r>
          </a:p>
        </p:txBody>
      </p:sp>
      <p:sp>
        <p:nvSpPr>
          <p:cNvPr id="4" name="Slide Number Placeholder 3"/>
          <p:cNvSpPr>
            <a:spLocks noGrp="1"/>
          </p:cNvSpPr>
          <p:nvPr>
            <p:ph type="sldNum" sz="quarter" idx="12"/>
          </p:nvPr>
        </p:nvSpPr>
        <p:spPr/>
        <p:txBody>
          <a:bodyPr/>
          <a:lstStyle/>
          <a:p>
            <a:pPr>
              <a:defRPr/>
            </a:pPr>
            <a:fld id="{740F1744-0A69-4CC5-A97E-6AF2B5E11AFF}" type="slidenum">
              <a:rPr lang="en-US" smtClean="0"/>
              <a:pPr>
                <a:defRPr/>
              </a:pPr>
              <a:t>6</a:t>
            </a:fld>
            <a:endParaRPr lang="en-US" dirty="0"/>
          </a:p>
        </p:txBody>
      </p:sp>
      <p:pic>
        <p:nvPicPr>
          <p:cNvPr id="2050" name="Picture 2" descr="http://www.cla.auburn.edu/perspectives/cache/file/7A55530C-5FF6-4210-80F8C068A9BA01EB.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71158" y="1846263"/>
            <a:ext cx="3446134"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7988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Teacher Cadet</a:t>
            </a:r>
          </a:p>
        </p:txBody>
      </p:sp>
      <p:sp>
        <p:nvSpPr>
          <p:cNvPr id="4" name="Slide Number Placeholder 3"/>
          <p:cNvSpPr>
            <a:spLocks noGrp="1"/>
          </p:cNvSpPr>
          <p:nvPr>
            <p:ph type="sldNum" sz="quarter" idx="12"/>
          </p:nvPr>
        </p:nvSpPr>
        <p:spPr/>
        <p:txBody>
          <a:bodyPr/>
          <a:lstStyle/>
          <a:p>
            <a:pPr>
              <a:defRPr/>
            </a:pPr>
            <a:fld id="{740F1744-0A69-4CC5-A97E-6AF2B5E11AFF}" type="slidenum">
              <a:rPr lang="en-US" smtClean="0"/>
              <a:pPr>
                <a:defRPr/>
              </a:pPr>
              <a:t>7</a:t>
            </a:fld>
            <a:endParaRPr lang="en-US" dirty="0"/>
          </a:p>
        </p:txBody>
      </p:sp>
      <p:pic>
        <p:nvPicPr>
          <p:cNvPr id="1026" name="Picture 2" descr="Image result for teachi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912922"/>
            <a:ext cx="7543800" cy="4343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594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dirty="0"/>
              <a:t>College Research</a:t>
            </a:r>
          </a:p>
        </p:txBody>
      </p:sp>
      <p:sp>
        <p:nvSpPr>
          <p:cNvPr id="17411" name="Content Placeholder 2"/>
          <p:cNvSpPr>
            <a:spLocks noGrp="1"/>
          </p:cNvSpPr>
          <p:nvPr>
            <p:ph idx="1"/>
          </p:nvPr>
        </p:nvSpPr>
        <p:spPr>
          <a:xfrm>
            <a:off x="822960" y="1812573"/>
            <a:ext cx="8229600" cy="4572000"/>
          </a:xfrm>
        </p:spPr>
        <p:txBody>
          <a:bodyPr>
            <a:normAutofit/>
          </a:bodyPr>
          <a:lstStyle/>
          <a:p>
            <a:pPr eaLnBrk="1" hangingPunct="1"/>
            <a:r>
              <a:rPr lang="en-US" sz="3600" dirty="0"/>
              <a:t>Consistent email account that you check regularly for colleges</a:t>
            </a:r>
          </a:p>
          <a:p>
            <a:pPr eaLnBrk="1" hangingPunct="1"/>
            <a:r>
              <a:rPr lang="en-US" sz="3600" dirty="0"/>
              <a:t>College Admission Representatives</a:t>
            </a:r>
          </a:p>
          <a:p>
            <a:pPr eaLnBrk="1" hangingPunct="1"/>
            <a:r>
              <a:rPr lang="en-US" sz="3600" dirty="0"/>
              <a:t>Create accounts forCFNC.org! collegeboard.org! </a:t>
            </a:r>
          </a:p>
          <a:p>
            <a:pPr eaLnBrk="1" hangingPunct="1"/>
            <a:r>
              <a:rPr lang="en-US" sz="3600" dirty="0"/>
              <a:t>College Fairs – in person and virtual</a:t>
            </a:r>
          </a:p>
        </p:txBody>
      </p:sp>
      <p:sp>
        <p:nvSpPr>
          <p:cNvPr id="2" name="Slide Number Placeholder 1"/>
          <p:cNvSpPr>
            <a:spLocks noGrp="1"/>
          </p:cNvSpPr>
          <p:nvPr>
            <p:ph type="sldNum" sz="quarter" idx="12"/>
          </p:nvPr>
        </p:nvSpPr>
        <p:spPr/>
        <p:txBody>
          <a:bodyPr/>
          <a:lstStyle/>
          <a:p>
            <a:pPr>
              <a:defRPr/>
            </a:pPr>
            <a:fld id="{740F1744-0A69-4CC5-A97E-6AF2B5E11AFF}"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Academics</a:t>
            </a:r>
            <a:br>
              <a:rPr lang="en-US" dirty="0"/>
            </a:br>
            <a:r>
              <a:rPr lang="en-US" dirty="0"/>
              <a:t>SAT and ACT</a:t>
            </a:r>
          </a:p>
        </p:txBody>
      </p:sp>
      <p:sp>
        <p:nvSpPr>
          <p:cNvPr id="3" name="Content Placeholder 2"/>
          <p:cNvSpPr>
            <a:spLocks noGrp="1"/>
          </p:cNvSpPr>
          <p:nvPr>
            <p:ph idx="1"/>
          </p:nvPr>
        </p:nvSpPr>
        <p:spPr/>
        <p:txBody>
          <a:bodyPr>
            <a:normAutofit/>
          </a:bodyPr>
          <a:lstStyle/>
          <a:p>
            <a:r>
              <a:rPr lang="en-US" sz="3200" dirty="0"/>
              <a:t>ACT in Spring 2020 for FREE</a:t>
            </a:r>
          </a:p>
          <a:p>
            <a:r>
              <a:rPr lang="en-US" sz="3200" dirty="0"/>
              <a:t>Sending your scores (collegeboard.org, actstudent.org) </a:t>
            </a:r>
          </a:p>
        </p:txBody>
      </p:sp>
      <p:sp>
        <p:nvSpPr>
          <p:cNvPr id="4" name="Slide Number Placeholder 3"/>
          <p:cNvSpPr>
            <a:spLocks noGrp="1"/>
          </p:cNvSpPr>
          <p:nvPr>
            <p:ph type="sldNum" sz="quarter" idx="12"/>
          </p:nvPr>
        </p:nvSpPr>
        <p:spPr/>
        <p:txBody>
          <a:bodyPr/>
          <a:lstStyle/>
          <a:p>
            <a:pPr>
              <a:defRPr/>
            </a:pPr>
            <a:fld id="{740F1744-0A69-4CC5-A97E-6AF2B5E11AFF}"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Sophomore and Junior Night</Template>
  <TotalTime>269</TotalTime>
  <Words>537</Words>
  <Application>Microsoft Office PowerPoint</Application>
  <PresentationFormat>On-screen Show (4:3)</PresentationFormat>
  <Paragraphs>80</Paragraphs>
  <Slides>11</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Aharoni</vt:lpstr>
      <vt:lpstr>Arial</vt:lpstr>
      <vt:lpstr>Arial Black</vt:lpstr>
      <vt:lpstr>Calibri</vt:lpstr>
      <vt:lpstr>Calibri Light</vt:lpstr>
      <vt:lpstr>MV Boli</vt:lpstr>
      <vt:lpstr>Sakkal Majalla</vt:lpstr>
      <vt:lpstr>Wingdings 2</vt:lpstr>
      <vt:lpstr>Retrospect</vt:lpstr>
      <vt:lpstr>     Heritage High School  Making the most out of High School</vt:lpstr>
      <vt:lpstr>Academics</vt:lpstr>
      <vt:lpstr>Senior Year Course Selections</vt:lpstr>
      <vt:lpstr>Post-Secondary Planning</vt:lpstr>
      <vt:lpstr>PowerPoint Presentation</vt:lpstr>
      <vt:lpstr>Internships and Teacher Cadets</vt:lpstr>
      <vt:lpstr>Teacher Cadet</vt:lpstr>
      <vt:lpstr>College Research</vt:lpstr>
      <vt:lpstr>Academics SAT and ACT</vt:lpstr>
      <vt:lpstr>Academics UNC System Minimum Admissions Requirements</vt:lpstr>
      <vt:lpstr>Extra Curricular Opportunities Get involved!</vt:lpstr>
    </vt:vector>
  </TitlesOfParts>
  <Company>Wake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Heritage High School  Sophomore and Junior Night</dc:title>
  <dc:creator>lweaver2</dc:creator>
  <cp:lastModifiedBy>John Walston</cp:lastModifiedBy>
  <cp:revision>22</cp:revision>
  <cp:lastPrinted>2015-09-29T20:54:34Z</cp:lastPrinted>
  <dcterms:created xsi:type="dcterms:W3CDTF">2015-09-30T16:40:09Z</dcterms:created>
  <dcterms:modified xsi:type="dcterms:W3CDTF">2020-05-19T21:22:33Z</dcterms:modified>
  <cp:contentStatus/>
</cp:coreProperties>
</file>